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handoutMasterIdLst>
    <p:handoutMasterId r:id="rId16"/>
  </p:handoutMasterIdLst>
  <p:sldIdLst>
    <p:sldId id="256" r:id="rId5"/>
    <p:sldId id="257" r:id="rId6"/>
    <p:sldId id="258" r:id="rId7"/>
    <p:sldId id="259" r:id="rId8"/>
    <p:sldId id="260" r:id="rId9"/>
    <p:sldId id="263" r:id="rId10"/>
    <p:sldId id="264" r:id="rId11"/>
    <p:sldId id="265" r:id="rId12"/>
    <p:sldId id="266" r:id="rId13"/>
    <p:sldId id="261" r:id="rId14"/>
    <p:sldId id="26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6D6C88-6622-4ED3-9074-1A31C49C9DA7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629D73-CCC9-41DD-9C5F-DC41A40F59F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A481875-2515-4107-9ED9-412B255F86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uman skeleton glow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71800" y="838200"/>
            <a:ext cx="3248025" cy="495243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Bones: An Overview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Bone formation, growth, and remodeling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Ossification- process of bone formation</a:t>
            </a:r>
          </a:p>
          <a:p>
            <a:r>
              <a:rPr lang="en-US" dirty="0" err="1" smtClean="0"/>
              <a:t>Osteoblasts</a:t>
            </a:r>
            <a:r>
              <a:rPr lang="en-US" dirty="0" smtClean="0"/>
              <a:t>- bone-forming cells</a:t>
            </a:r>
          </a:p>
          <a:p>
            <a:r>
              <a:rPr lang="en-US" dirty="0" smtClean="0"/>
              <a:t>Appositional growth- increase in bone diameter</a:t>
            </a:r>
          </a:p>
          <a:p>
            <a:r>
              <a:rPr lang="en-US" dirty="0" err="1" smtClean="0"/>
              <a:t>Osteoclasts</a:t>
            </a:r>
            <a:r>
              <a:rPr lang="en-US" dirty="0" smtClean="0"/>
              <a:t>- giant bone-destroying cells activated by parathyroid hormone (PTH)</a:t>
            </a:r>
          </a:p>
          <a:p>
            <a:r>
              <a:rPr lang="en-US" dirty="0" smtClean="0"/>
              <a:t>Bone remodeling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Bone fracture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Reduction- realignment of broken bone ends</a:t>
            </a:r>
          </a:p>
          <a:p>
            <a:r>
              <a:rPr lang="en-US" dirty="0" smtClean="0"/>
              <a:t>Types of fractures</a:t>
            </a:r>
          </a:p>
          <a:p>
            <a:r>
              <a:rPr lang="en-US" dirty="0" smtClean="0"/>
              <a:t>Repair of fractures</a:t>
            </a:r>
          </a:p>
          <a:p>
            <a:pPr lvl="1"/>
            <a:r>
              <a:rPr lang="en-US" dirty="0" smtClean="0"/>
              <a:t>Hematoma formation</a:t>
            </a:r>
          </a:p>
          <a:p>
            <a:pPr lvl="1"/>
            <a:r>
              <a:rPr lang="en-US" dirty="0" smtClean="0"/>
              <a:t>Splinting of break by </a:t>
            </a:r>
            <a:r>
              <a:rPr lang="en-US" dirty="0" err="1" smtClean="0"/>
              <a:t>fibrocartilage</a:t>
            </a:r>
            <a:r>
              <a:rPr lang="en-US" dirty="0" smtClean="0"/>
              <a:t> callus</a:t>
            </a:r>
          </a:p>
          <a:p>
            <a:pPr lvl="1"/>
            <a:r>
              <a:rPr lang="en-US" dirty="0" smtClean="0"/>
              <a:t>Bony callus formation</a:t>
            </a:r>
          </a:p>
          <a:p>
            <a:pPr lvl="1"/>
            <a:r>
              <a:rPr lang="en-US" dirty="0" smtClean="0"/>
              <a:t>Bone remodeling in response to mechanical stress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 of the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Supportive internal framework</a:t>
            </a:r>
          </a:p>
          <a:p>
            <a:r>
              <a:rPr lang="en-US" dirty="0" smtClean="0"/>
              <a:t>Protection of the soft body organs</a:t>
            </a:r>
          </a:p>
          <a:p>
            <a:r>
              <a:rPr lang="en-US" dirty="0" smtClean="0"/>
              <a:t>Movement using bones as levers</a:t>
            </a:r>
          </a:p>
          <a:p>
            <a:r>
              <a:rPr lang="en-US" dirty="0" smtClean="0"/>
              <a:t>Storage of calcium and phosphorus</a:t>
            </a:r>
          </a:p>
          <a:p>
            <a:r>
              <a:rPr lang="en-US" dirty="0" err="1" smtClean="0"/>
              <a:t>Hematopoiesis</a:t>
            </a:r>
            <a:r>
              <a:rPr lang="en-US" dirty="0" smtClean="0"/>
              <a:t>- blood cell formation in marrow cavities of certain bones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 of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Compact bone tissue- dense, smooth, and homogeneous</a:t>
            </a:r>
          </a:p>
          <a:p>
            <a:r>
              <a:rPr lang="en-US" dirty="0" smtClean="0"/>
              <a:t>Spongy bone tissue- needle-like bone pieces within open space</a:t>
            </a:r>
          </a:p>
          <a:p>
            <a:r>
              <a:rPr lang="en-US" dirty="0" smtClean="0"/>
              <a:t>Classification according to shape:</a:t>
            </a:r>
          </a:p>
          <a:p>
            <a:pPr lvl="1"/>
            <a:r>
              <a:rPr lang="en-US" dirty="0" smtClean="0"/>
              <a:t>Long bones</a:t>
            </a:r>
          </a:p>
          <a:p>
            <a:pPr lvl="1"/>
            <a:r>
              <a:rPr lang="en-US" dirty="0" smtClean="0"/>
              <a:t>Short bones</a:t>
            </a:r>
          </a:p>
          <a:p>
            <a:pPr lvl="1"/>
            <a:r>
              <a:rPr lang="en-US" dirty="0" smtClean="0"/>
              <a:t>Flat bones</a:t>
            </a:r>
          </a:p>
          <a:p>
            <a:pPr lvl="1"/>
            <a:r>
              <a:rPr lang="en-US" dirty="0" smtClean="0"/>
              <a:t>Irregular bones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 of long 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86200" cy="4525963"/>
          </a:xfrm>
        </p:spPr>
        <p:txBody>
          <a:bodyPr/>
          <a:lstStyle/>
          <a:p>
            <a:r>
              <a:rPr lang="en-US" dirty="0" smtClean="0"/>
              <a:t>Gross anatomy</a:t>
            </a:r>
          </a:p>
          <a:p>
            <a:pPr lvl="1"/>
            <a:r>
              <a:rPr lang="en-US" dirty="0" err="1" smtClean="0"/>
              <a:t>Diaphysis</a:t>
            </a:r>
            <a:endParaRPr lang="en-US" dirty="0" smtClean="0"/>
          </a:p>
          <a:p>
            <a:pPr lvl="1"/>
            <a:r>
              <a:rPr lang="en-US" dirty="0" err="1" smtClean="0"/>
              <a:t>Periosteum</a:t>
            </a:r>
            <a:endParaRPr lang="en-US" dirty="0" smtClean="0"/>
          </a:p>
          <a:p>
            <a:pPr lvl="1"/>
            <a:r>
              <a:rPr lang="en-US" dirty="0" err="1" smtClean="0"/>
              <a:t>Sharpey’s</a:t>
            </a:r>
            <a:r>
              <a:rPr lang="en-US" dirty="0" smtClean="0"/>
              <a:t> fibers</a:t>
            </a:r>
          </a:p>
          <a:p>
            <a:pPr lvl="1"/>
            <a:r>
              <a:rPr lang="en-US" dirty="0" smtClean="0"/>
              <a:t>Epiphysis</a:t>
            </a:r>
          </a:p>
          <a:p>
            <a:pPr lvl="1"/>
            <a:r>
              <a:rPr lang="en-US" dirty="0" err="1" smtClean="0"/>
              <a:t>Articular</a:t>
            </a:r>
            <a:r>
              <a:rPr lang="en-US" dirty="0" smtClean="0"/>
              <a:t> cartilage</a:t>
            </a:r>
          </a:p>
          <a:p>
            <a:pPr lvl="1"/>
            <a:r>
              <a:rPr lang="en-US" dirty="0" err="1" smtClean="0"/>
              <a:t>Epiphyseal</a:t>
            </a:r>
            <a:r>
              <a:rPr lang="en-US" dirty="0" smtClean="0"/>
              <a:t> line</a:t>
            </a:r>
          </a:p>
          <a:p>
            <a:pPr lvl="1"/>
            <a:r>
              <a:rPr lang="en-US" dirty="0" err="1" smtClean="0"/>
              <a:t>Epiphyseal</a:t>
            </a:r>
            <a:r>
              <a:rPr lang="en-US" dirty="0" smtClean="0"/>
              <a:t> plate</a:t>
            </a:r>
          </a:p>
          <a:p>
            <a:pPr lvl="1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2057400"/>
            <a:ext cx="381000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- Yellow marrow-    	</a:t>
            </a:r>
            <a:r>
              <a:rPr lang="en-US" sz="2800" dirty="0" err="1" smtClean="0"/>
              <a:t>medullary</a:t>
            </a:r>
            <a:r>
              <a:rPr lang="en-US" sz="2800" dirty="0" smtClean="0"/>
              <a:t> cavity</a:t>
            </a:r>
          </a:p>
          <a:p>
            <a:pPr>
              <a:buFontTx/>
              <a:buChar char="-"/>
            </a:pPr>
            <a:r>
              <a:rPr lang="en-US" sz="2800" dirty="0" smtClean="0"/>
              <a:t>Red marrow</a:t>
            </a:r>
          </a:p>
          <a:p>
            <a:pPr>
              <a:buFontTx/>
              <a:buChar char="-"/>
            </a:pPr>
            <a:r>
              <a:rPr lang="en-US" sz="2800" dirty="0" smtClean="0"/>
              <a:t> bone markings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Microscopic anatomy</a:t>
            </a:r>
          </a:p>
          <a:p>
            <a:pPr lvl="1"/>
            <a:r>
              <a:rPr lang="en-US" dirty="0" err="1" smtClean="0"/>
              <a:t>Osteocytes</a:t>
            </a:r>
            <a:r>
              <a:rPr lang="en-US" dirty="0" smtClean="0"/>
              <a:t>: mature bone cells</a:t>
            </a:r>
          </a:p>
          <a:p>
            <a:pPr lvl="1"/>
            <a:r>
              <a:rPr lang="en-US" dirty="0" smtClean="0"/>
              <a:t>Lacunae: tiny cavities within matrix</a:t>
            </a:r>
          </a:p>
          <a:p>
            <a:pPr lvl="1"/>
            <a:r>
              <a:rPr lang="en-US" dirty="0" smtClean="0"/>
              <a:t>Lamellae: concentric circles</a:t>
            </a:r>
          </a:p>
          <a:p>
            <a:pPr lvl="1"/>
            <a:r>
              <a:rPr lang="en-US" dirty="0" smtClean="0"/>
              <a:t>Central (</a:t>
            </a:r>
            <a:r>
              <a:rPr lang="en-US" dirty="0" err="1" smtClean="0"/>
              <a:t>Haversian</a:t>
            </a:r>
            <a:r>
              <a:rPr lang="en-US" dirty="0" smtClean="0"/>
              <a:t>) system: lengthwise central canal carrying blood vessels and nerves</a:t>
            </a:r>
          </a:p>
          <a:p>
            <a:pPr lvl="1"/>
            <a:r>
              <a:rPr lang="en-US" dirty="0" smtClean="0"/>
              <a:t> </a:t>
            </a:r>
            <a:r>
              <a:rPr lang="en-US" dirty="0" err="1" smtClean="0"/>
              <a:t>Canaliculi</a:t>
            </a:r>
            <a:r>
              <a:rPr lang="en-US" dirty="0" smtClean="0"/>
              <a:t>: tiny radiating canals</a:t>
            </a:r>
          </a:p>
          <a:p>
            <a:pPr lvl="1"/>
            <a:r>
              <a:rPr lang="en-US" dirty="0" smtClean="0"/>
              <a:t>Perforating (Volkmann’s) canals: run into compact bone at right angles to shaft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Bone Markings</a:t>
            </a: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Process (or projection)- a raised area or projection of the bone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Depression (or cavity)- indentation in the bone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Bone Tissue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en-US"/>
              <a:t>Bone is a tissue known as </a:t>
            </a:r>
            <a:r>
              <a:rPr lang="en-US" u="sng"/>
              <a:t>osseous tissue</a:t>
            </a:r>
            <a:r>
              <a:rPr lang="en-US"/>
              <a:t>.</a:t>
            </a:r>
          </a:p>
          <a:p>
            <a:pPr marL="609600" indent="-609600">
              <a:lnSpc>
                <a:spcPct val="90000"/>
              </a:lnSpc>
            </a:pPr>
            <a:r>
              <a:rPr lang="en-US"/>
              <a:t>Contains calcium and phosphorous, which gives bone its hardness and rigidity</a:t>
            </a:r>
          </a:p>
          <a:p>
            <a:pPr marL="609600" indent="-609600">
              <a:lnSpc>
                <a:spcPct val="90000"/>
              </a:lnSpc>
            </a:pPr>
            <a:r>
              <a:rPr lang="en-US" u="sng"/>
              <a:t>Yellow marrow</a:t>
            </a:r>
            <a:r>
              <a:rPr lang="en-US"/>
              <a:t> – composed of blood vessels, nerve cells, and fat cells</a:t>
            </a:r>
          </a:p>
          <a:p>
            <a:pPr marL="609600" indent="-609600">
              <a:lnSpc>
                <a:spcPct val="90000"/>
              </a:lnSpc>
            </a:pPr>
            <a:r>
              <a:rPr lang="en-US" u="sng"/>
              <a:t>Red marrow</a:t>
            </a:r>
            <a:r>
              <a:rPr lang="en-US"/>
              <a:t> – found in the ends of long bones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Divisions of the Skeleton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US" dirty="0" smtClean="0"/>
              <a:t>There are 206 bones in the </a:t>
            </a:r>
            <a:r>
              <a:rPr lang="en-US" smtClean="0"/>
              <a:t>human skeleton</a:t>
            </a:r>
            <a:endParaRPr lang="en-US" dirty="0" smtClean="0"/>
          </a:p>
          <a:p>
            <a:pPr marL="609600" indent="-609600"/>
            <a:r>
              <a:rPr lang="en-US" u="sng" dirty="0" smtClean="0"/>
              <a:t>Axial </a:t>
            </a:r>
            <a:r>
              <a:rPr lang="en-US" u="sng" dirty="0"/>
              <a:t>skeleton</a:t>
            </a:r>
            <a:r>
              <a:rPr lang="en-US" dirty="0"/>
              <a:t> - includes the bones of the skull, vertebral column, and thorax. Contains 80 bones. </a:t>
            </a:r>
          </a:p>
          <a:p>
            <a:pPr marL="609600" indent="-609600"/>
            <a:r>
              <a:rPr lang="en-US" u="sng" dirty="0" err="1"/>
              <a:t>Appendicular</a:t>
            </a:r>
            <a:r>
              <a:rPr lang="en-US" u="sng" dirty="0"/>
              <a:t> skeleton</a:t>
            </a:r>
            <a:r>
              <a:rPr lang="en-US" dirty="0"/>
              <a:t> – consists of the appendages and those structures by which they are attached to the axial skeleton. Contains 126 bones.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Bone Growth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marL="533400" indent="-533400"/>
            <a:r>
              <a:rPr lang="en-US" sz="2800"/>
              <a:t>Continual bone formation occurs throughout life.</a:t>
            </a:r>
          </a:p>
          <a:p>
            <a:pPr marL="533400" indent="-533400"/>
            <a:r>
              <a:rPr lang="en-US" sz="2800"/>
              <a:t>Early years - rapid bone growth occurs. Middle life - balance is reached.  Finally, bone mass slowly begins to decrease.</a:t>
            </a:r>
          </a:p>
          <a:p>
            <a:pPr marL="533400" indent="-533400"/>
            <a:endParaRPr lang="en-US" sz="2800"/>
          </a:p>
        </p:txBody>
      </p:sp>
      <p:pic>
        <p:nvPicPr>
          <p:cNvPr id="5129" name="Picture 9" descr="rgyifk2y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1524000"/>
            <a:ext cx="3048000" cy="4495800"/>
          </a:xfrm>
          <a:noFill/>
          <a:ln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uild="p"/>
    </p:bldLst>
  </p:timing>
</p:sld>
</file>

<file path=ppt/theme/theme1.xml><?xml version="1.0" encoding="utf-8"?>
<a:theme xmlns:a="http://schemas.openxmlformats.org/drawingml/2006/main" name="TP03000220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33" ma:contentTypeDescription="Create a new document." ma:contentTypeScope="" ma:versionID="37d3ec2b48d53e45b233ad8f52fe1b11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8D48898-1089-4C76-A4EC-5525DD3E1F9F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BE8DE31C-E5B8-494D-B1CE-110FC6EC6F0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0BA8AA7-5484-458D-BFA8-88E37A6C0D5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TP030002201</Template>
  <TotalTime>198</TotalTime>
  <Words>371</Words>
  <Application>Microsoft Office PowerPoint</Application>
  <PresentationFormat>On-screen Show (4:3)</PresentationFormat>
  <Paragraphs>64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TP030002201</vt:lpstr>
      <vt:lpstr>Bones: An Overview</vt:lpstr>
      <vt:lpstr>Functions of the bones</vt:lpstr>
      <vt:lpstr>Classification of bones</vt:lpstr>
      <vt:lpstr>Structure of long bones</vt:lpstr>
      <vt:lpstr>Slide 5</vt:lpstr>
      <vt:lpstr>Bone Markings</vt:lpstr>
      <vt:lpstr>Bone Tissue</vt:lpstr>
      <vt:lpstr>Divisions of the Skeleton</vt:lpstr>
      <vt:lpstr>Bone Growth</vt:lpstr>
      <vt:lpstr>Bone formation, growth, and remodeling</vt:lpstr>
      <vt:lpstr>Bone fracture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Bones: An Overview</dc:title>
  <dc:subject/>
  <dc:creator>jfarris</dc:creator>
  <cp:keywords/>
  <dc:description/>
  <cp:lastModifiedBy>jfarris</cp:lastModifiedBy>
  <cp:revision>10</cp:revision>
  <dcterms:created xsi:type="dcterms:W3CDTF">2011-02-08T13:27:51Z</dcterms:created>
  <dcterms:modified xsi:type="dcterms:W3CDTF">2011-02-09T15:03:41Z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TC300022019990</vt:lpwstr>
  </property>
</Properties>
</file>